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822" r:id="rId3"/>
    <p:sldId id="2823" r:id="rId5"/>
    <p:sldId id="2857" r:id="rId6"/>
    <p:sldId id="2872" r:id="rId7"/>
    <p:sldId id="2858" r:id="rId8"/>
    <p:sldId id="2849" r:id="rId9"/>
    <p:sldId id="2855" r:id="rId10"/>
    <p:sldId id="2845" r:id="rId11"/>
    <p:sldId id="2846" r:id="rId12"/>
    <p:sldId id="2847" r:id="rId13"/>
    <p:sldId id="2850" r:id="rId14"/>
    <p:sldId id="2853" r:id="rId15"/>
    <p:sldId id="2854" r:id="rId16"/>
    <p:sldId id="2825" r:id="rId17"/>
    <p:sldId id="2851" r:id="rId18"/>
    <p:sldId id="2827" r:id="rId19"/>
    <p:sldId id="2843" r:id="rId20"/>
  </p:sldIdLst>
  <p:sldSz cx="12858750" cy="7232650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800000"/>
    <a:srgbClr val="0099FF"/>
    <a:srgbClr val="131E2C"/>
    <a:srgbClr val="FFFFFF"/>
    <a:srgbClr val="8CB824"/>
    <a:srgbClr val="9AC343"/>
    <a:srgbClr val="285301"/>
    <a:srgbClr val="B2DC66"/>
    <a:srgbClr val="B4A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802" autoAdjust="0"/>
  </p:normalViewPr>
  <p:slideViewPr>
    <p:cSldViewPr>
      <p:cViewPr varScale="1">
        <p:scale>
          <a:sx n="60" d="100"/>
          <a:sy n="60" d="100"/>
        </p:scale>
        <p:origin x="796" y="48"/>
      </p:cViewPr>
      <p:guideLst>
        <p:guide orient="horz" pos="328"/>
        <p:guide pos="4066"/>
        <p:guide pos="545"/>
        <p:guide orient="horz" pos="4183"/>
        <p:guide pos="7497"/>
        <p:guide pos="6881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9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优化装置材料，摆动轴考虑使用碳纤维、玻璃纤维等质量轻，强度高的材料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安装简便、大大降低制造成本</a:t>
            </a:r>
            <a:endParaRPr lang="zh-CN" altLang="en-US"/>
          </a:p>
          <a:p>
            <a:r>
              <a:rPr lang="zh-CN" altLang="en-US">
                <a:sym typeface="+mn-ea"/>
              </a:rPr>
              <a:t>减少后期维护费用</a:t>
            </a:r>
            <a:endParaRPr lang="zh-CN" altLang="en-US"/>
          </a:p>
          <a:p>
            <a:r>
              <a:rPr lang="zh-CN" altLang="en-US">
                <a:sym typeface="+mn-ea"/>
              </a:rPr>
              <a:t>噪音较小</a:t>
            </a:r>
            <a:endParaRPr lang="zh-CN" altLang="en-US"/>
          </a:p>
          <a:p>
            <a:r>
              <a:rPr lang="zh-CN" altLang="en-US">
                <a:sym typeface="+mn-ea"/>
              </a:rPr>
              <a:t>相比与单个风力发电机虽然效率比较低，但是单个装置占地较小，相同面积下可以安装更多的风力发电机</a:t>
            </a:r>
            <a:endParaRPr lang="zh-CN" altLang="en-US"/>
          </a:p>
          <a:p>
            <a:r>
              <a:rPr lang="zh-CN" altLang="en-US">
                <a:sym typeface="+mn-ea"/>
              </a:rPr>
              <a:t>体积可大可小，可以适应不同的环境与需求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png"/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5" b="33328"/>
          <a:stretch>
            <a:fillRect/>
          </a:stretch>
        </p:blipFill>
        <p:spPr>
          <a:xfrm>
            <a:off x="-267369" y="-56083"/>
            <a:ext cx="5760732" cy="13681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tags" Target="../tags/tag14.xml"/><Relationship Id="rId4" Type="http://schemas.openxmlformats.org/officeDocument/2006/relationships/image" Target="../media/image5.jpeg"/><Relationship Id="rId3" Type="http://schemas.openxmlformats.org/officeDocument/2006/relationships/tags" Target="../tags/tag13.xml"/><Relationship Id="rId2" Type="http://schemas.openxmlformats.org/officeDocument/2006/relationships/image" Target="../media/image4.jpeg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1" Type="http://schemas.openxmlformats.org/officeDocument/2006/relationships/image" Target="ppt/slides/NUL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" y="3200826"/>
            <a:ext cx="128587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b="1" cap="all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基于卡门涡街原理的无叶片风力发电机</a:t>
            </a:r>
            <a:endParaRPr lang="zh-CN" altLang="en-US" sz="5400" b="1" cap="all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4696445"/>
            <a:ext cx="12858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主讲人：李雪梅</a:t>
            </a:r>
            <a:endParaRPr lang="en-US" altLang="zh-CN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sz="2800" dirty="0">
                <a:latin typeface="华文仿宋" panose="02010600040101010101" pitchFamily="2" charset="-122"/>
                <a:ea typeface="华文仿宋" panose="02010600040101010101" pitchFamily="2" charset="-122"/>
              </a:rPr>
              <a:t>华北电力大学能源动力与机械工程学院</a:t>
            </a:r>
            <a:endParaRPr lang="zh-CN" altLang="en-US" sz="28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2891" y="1978431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第二届全国大学生可再生能源科技竞赛</a:t>
            </a:r>
            <a:endParaRPr lang="zh-CN" altLang="en-US" sz="36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99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99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7" r="28004"/>
          <a:stretch>
            <a:fillRect/>
          </a:stretch>
        </p:blipFill>
        <p:spPr bwMode="auto">
          <a:xfrm>
            <a:off x="5504211" y="1168049"/>
            <a:ext cx="3578505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7b8c7e1128b88b8bb1e8a3660f2c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r="22372" b="14696"/>
          <a:stretch>
            <a:fillRect/>
          </a:stretch>
        </p:blipFill>
        <p:spPr bwMode="auto">
          <a:xfrm>
            <a:off x="9957767" y="1168050"/>
            <a:ext cx="2520280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7" r="29802" b="12825"/>
          <a:stretch>
            <a:fillRect/>
          </a:stretch>
        </p:blipFill>
        <p:spPr bwMode="auto">
          <a:xfrm>
            <a:off x="463658" y="1168049"/>
            <a:ext cx="4464482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61423" y="171684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3">
                    <a:lumMod val="50000"/>
                    <a:lumOff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装置整体效果图</a:t>
            </a:r>
            <a:endParaRPr lang="zh-CN" altLang="en-US" sz="6000" dirty="0">
              <a:solidFill>
                <a:schemeClr val="accent3">
                  <a:lumMod val="50000"/>
                  <a:lumOff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8147" y="3195710"/>
            <a:ext cx="424996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b="1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创新点与优势</a:t>
            </a:r>
            <a:endParaRPr lang="zh-CN" altLang="en-US" sz="5400" b="1" dirty="0">
              <a:solidFill>
                <a:srgbClr val="0066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6" y="1428625"/>
            <a:ext cx="5383602" cy="4375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0" r="32241"/>
          <a:stretch>
            <a:fillRect/>
          </a:stretch>
        </p:blipFill>
        <p:spPr>
          <a:xfrm>
            <a:off x="7959335" y="920674"/>
            <a:ext cx="4608513" cy="5391299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>
            <a:off x="6054578" y="3148272"/>
            <a:ext cx="1512168" cy="936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54578" y="20264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结构简单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2970" y="202645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成本较低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7" y="1339127"/>
            <a:ext cx="7174764" cy="54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5807" y="750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应用广泛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/>
          <a:stretch>
            <a:fillRect/>
          </a:stretch>
        </p:blipFill>
        <p:spPr>
          <a:xfrm>
            <a:off x="5422446" y="765622"/>
            <a:ext cx="7436304" cy="5400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829588" y="750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环境友好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176165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350381" y="2176165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/>
          <p:nvPr/>
        </p:nvSpPr>
        <p:spPr>
          <a:xfrm>
            <a:off x="4341143" y="224817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380703" y="4391308"/>
            <a:ext cx="3640157" cy="147732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此装置不需要叶片，能够减少对鸟类的伤害，对风的产生与传播无太大影响，对生态系统的稳定平衡影响不大且噪音小。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7849723" y="2247974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565066" y="1888133"/>
            <a:ext cx="3861949" cy="110799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装置个体可小可大，可以进行为小型装置提供电源，亦可作为大型的发电装置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/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8718922" y="4361339"/>
            <a:ext cx="3933958" cy="147732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机械结构设计简单，占地面积小，使用便捷，安全性高，由于没有旋转机构，设备维修也相对简单，发电成本低</a:t>
            </a:r>
            <a:endParaRPr lang="zh-CN" altLang="en-US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结构方面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/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环境友好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应用广泛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/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成本较低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6072255" y="194125"/>
            <a:ext cx="6786495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装置创新点与应用</a:t>
            </a:r>
            <a:endParaRPr lang="zh-CN" altLang="en-US" sz="6000" b="1" dirty="0">
              <a:solidFill>
                <a:schemeClr val="accent2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835" y="1651635"/>
            <a:ext cx="3794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装置结构简单，不需要叶片也不需要旋转，消除了可能因摩擦而磨损的机械元件</a:t>
            </a:r>
            <a:endParaRPr lang="zh-CN" altLang="en-US" sz="200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1" animBg="1"/>
      <p:bldP spid="54" grpId="1" animBg="1"/>
      <p:bldP spid="53" grpId="1" animBg="1"/>
      <p:bldP spid="52" grpId="1" animBg="1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4845" y="3272655"/>
            <a:ext cx="318440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b="1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未来改进</a:t>
            </a:r>
            <a:endParaRPr lang="zh-CN" altLang="en-US" sz="5400" b="1" dirty="0">
              <a:solidFill>
                <a:srgbClr val="0066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Rounded Rectangle 72"/>
          <p:cNvSpPr/>
          <p:nvPr/>
        </p:nvSpPr>
        <p:spPr>
          <a:xfrm>
            <a:off x="1316807" y="2392189"/>
            <a:ext cx="1970313" cy="4220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更换材料</a:t>
            </a:r>
            <a:endParaRPr lang="zh-CN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316807" y="3296595"/>
            <a:ext cx="1970313" cy="4220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风洞试验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316807" y="4490382"/>
            <a:ext cx="1970313" cy="4220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机械结构方面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316807" y="5632549"/>
            <a:ext cx="1970313" cy="4220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其他方面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rot="5400000">
            <a:off x="2042756" y="3029688"/>
            <a:ext cx="437686" cy="194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2262573" y="3022150"/>
            <a:ext cx="8631298" cy="1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2262573" y="3948803"/>
            <a:ext cx="8631298" cy="9634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2262573" y="5429154"/>
            <a:ext cx="8703306" cy="59379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2262573" y="6251534"/>
            <a:ext cx="8703306" cy="15721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3"/>
          <p:cNvSpPr txBox="1"/>
          <p:nvPr/>
        </p:nvSpPr>
        <p:spPr>
          <a:xfrm>
            <a:off x="3443300" y="2176165"/>
            <a:ext cx="7376623" cy="7385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defRPr/>
            </a:pPr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优化装置材料，摆动轴考虑使用碳纤维、玻璃纤维等质量轻，强度高的材料</a:t>
            </a:r>
            <a:endParaRPr lang="en-US" altLang="zh-CN" sz="2000" dirty="0"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4" name="Text Placeholder 3"/>
          <p:cNvSpPr txBox="1"/>
          <p:nvPr/>
        </p:nvSpPr>
        <p:spPr>
          <a:xfrm>
            <a:off x="3469349" y="3138306"/>
            <a:ext cx="7352514" cy="3689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defRPr/>
            </a:pPr>
            <a:r>
              <a:rPr 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进行风洞试验，计算出在不同风速条件下发电的效率</a:t>
            </a:r>
            <a:endParaRPr lang="zh-CN" sz="2000" dirty="0">
              <a:latin typeface="华文新魏" panose="02010800040101010101" pitchFamily="2" charset="-122"/>
              <a:ea typeface="华文新魏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7" name="Text Placeholder 3"/>
          <p:cNvSpPr txBox="1"/>
          <p:nvPr/>
        </p:nvSpPr>
        <p:spPr>
          <a:xfrm>
            <a:off x="3471254" y="4407986"/>
            <a:ext cx="7350566" cy="6153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优化摆动轴与下部发电装置连接处的结构，增加装置安全性，充分利用各个方向的风能进行发电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0" name="Text Placeholder 3"/>
          <p:cNvSpPr txBox="1"/>
          <p:nvPr/>
        </p:nvSpPr>
        <p:spPr>
          <a:xfrm>
            <a:off x="3046898" y="5691420"/>
            <a:ext cx="791898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altLang="zh-CN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······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2262569" y="3715252"/>
            <a:ext cx="0" cy="692967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2260629" y="4984477"/>
            <a:ext cx="0" cy="648072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2042756" y="6266285"/>
            <a:ext cx="437686" cy="194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"/>
          <p:cNvSpPr txBox="1"/>
          <p:nvPr/>
        </p:nvSpPr>
        <p:spPr>
          <a:xfrm>
            <a:off x="7144632" y="243783"/>
            <a:ext cx="5317307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未来改进措施</a:t>
            </a:r>
            <a:endParaRPr lang="zh-CN" altLang="en-US" sz="6000" b="1" dirty="0">
              <a:solidFill>
                <a:schemeClr val="accent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81" grpId="0" animBg="1"/>
      <p:bldP spid="84" grpId="0" animBg="1"/>
      <p:bldP spid="111" grpId="0" bldLvl="0" animBg="1"/>
      <p:bldP spid="114" grpId="0" bldLvl="0" animBg="1"/>
      <p:bldP spid="117" grpId="0" bldLvl="0" animBg="1"/>
      <p:bldP spid="1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7581503" y="4696445"/>
            <a:ext cx="51845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6000" b="1" cap="all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陆行繁" panose="02010600000101010101" pitchFamily="2" charset="-122"/>
                <a:ea typeface="汉仪陆行繁" panose="02010600000101010101" pitchFamily="2" charset="-122"/>
                <a:cs typeface="Arial" panose="020B0604020202020204" pitchFamily="34" charset="0"/>
              </a:rPr>
              <a:t>Thank you</a:t>
            </a:r>
            <a:endParaRPr lang="zh-CN" altLang="en-US" sz="6000" b="1" cap="all" dirty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陆行繁" panose="02010600000101010101" pitchFamily="2" charset="-122"/>
              <a:ea typeface="汉仪陆行繁" panose="02010600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1964879" y="2320181"/>
            <a:ext cx="89289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感谢聆听，希望批评指导</a:t>
            </a:r>
            <a:endParaRPr lang="zh-CN" altLang="en-US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0" y="1488416"/>
            <a:ext cx="5040000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213352" y="2104157"/>
            <a:ext cx="379667" cy="37966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6918348" y="2115294"/>
            <a:ext cx="3903515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研究背景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213352" y="2973673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6918349" y="2984812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作品介绍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213352" y="3843189"/>
            <a:ext cx="379667" cy="37966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6918349" y="3854328"/>
            <a:ext cx="246654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相关实验分析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213352" y="4712705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6918349" y="4723844"/>
            <a:ext cx="2957339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作品推广及应用</a:t>
            </a:r>
            <a:endParaRPr lang="zh-CN" altLang="en-US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1925503" y="1719029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77721" y="3277771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11058750" y="1485694"/>
            <a:ext cx="1800000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0" y="1520017"/>
            <a:ext cx="5040000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1058750" y="1485696"/>
            <a:ext cx="1800000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063154" y="2737542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218732" y="3127425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33431" y="3200826"/>
            <a:ext cx="4881252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b="1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研究背景</a:t>
            </a:r>
            <a:endParaRPr lang="zh-CN" altLang="en-US" sz="5400" b="1" dirty="0">
              <a:solidFill>
                <a:srgbClr val="0066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64870" y="1329690"/>
            <a:ext cx="1118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地球资源日益枯竭，人类获取能源的方式趋于多元化，新型科技不断涌现，能源变革迫在眉睫。</a:t>
            </a:r>
            <a:endParaRPr lang="zh-CN" altLang="en-US"/>
          </a:p>
        </p:txBody>
      </p:sp>
      <p:pic>
        <p:nvPicPr>
          <p:cNvPr id="14" name="PA-图片 5" descr="C:\Users\2GGTFQ2\Desktop\tuwen(1)\图片\11\未标题-1.png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182" r="22182"/>
          <a:stretch>
            <a:fillRect/>
          </a:stretch>
        </p:blipFill>
        <p:spPr>
          <a:xfrm>
            <a:off x="4118876" y="2166899"/>
            <a:ext cx="4439267" cy="4439302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15" name="PA-图片 11" descr="C:\Users\2GGTFQ2\Desktop\tuwen(1)\图片\11\scooter-11-1442.jpgscooter-11-14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9259743" y="2528438"/>
            <a:ext cx="3716233" cy="3716228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  <p:pic>
        <p:nvPicPr>
          <p:cNvPr id="16" name="PA-图片 8" descr="图片包含 道路, 户外, 摩托车, 汽车&#10;&#10;自动生成的说明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22192" r="22192"/>
          <a:stretch>
            <a:fillRect/>
          </a:stretch>
        </p:blipFill>
        <p:spPr>
          <a:xfrm>
            <a:off x="-117226" y="2528245"/>
            <a:ext cx="3716614" cy="3716614"/>
          </a:xfrm>
          <a:prstGeom prst="rect">
            <a:avLst/>
          </a:prstGeom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</p:pic>
    </p:spTree>
    <p:custDataLst>
      <p:tags r:id="rId7"/>
    </p:custDataLst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575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6793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619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99920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371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2.6793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62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99973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89"/>
                                          </p:val>
                                        </p:tav>
                                        <p:tav tm="50000">
                                          <p:val>
                                            <p:fltVal val="1.289"/>
                                          </p:val>
                                        </p:tav>
                                        <p:tav tm="55000">
                                          <p:val>
                                            <p:fltVal val="-0.289034"/>
                                          </p:val>
                                        </p:tav>
                                        <p:tav tm="60000">
                                          <p:val>
                                            <p:fltVal val="-0.289034"/>
                                          </p:val>
                                        </p:tav>
                                        <p:tav tm="100000">
                                          <p:val>
                                            <p:fltVal val="0.13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02763"/>
                                          </p:val>
                                        </p:tav>
                                        <p:tav tm="55000">
                                          <p:val>
                                            <p:fltVal val="2.02763"/>
                                          </p:val>
                                        </p:tav>
                                        <p:tav tm="60000">
                                          <p:val>
                                            <p:fltVal val="0.606493"/>
                                          </p:val>
                                        </p:tav>
                                        <p:tav tm="100000">
                                          <p:val>
                                            <p:fltVal val="0.606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2.9628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5.33723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72921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2.96284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5.33723e-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289"/>
                                          </p:val>
                                        </p:tav>
                                        <p:tav tm="50000">
                                          <p:val>
                                            <p:fltVal val="1.289"/>
                                          </p:val>
                                        </p:tav>
                                        <p:tav tm="55000">
                                          <p:val>
                                            <p:fltVal val="-0.289034"/>
                                          </p:val>
                                        </p:tav>
                                        <p:tav tm="60000">
                                          <p:val>
                                            <p:fltVal val="-0.289034"/>
                                          </p:val>
                                        </p:tav>
                                        <p:tav tm="100000">
                                          <p:val>
                                            <p:fltVal val="0.13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2.02763"/>
                                          </p:val>
                                        </p:tav>
                                        <p:tav tm="55000">
                                          <p:val>
                                            <p:fltVal val="2.02763"/>
                                          </p:val>
                                        </p:tav>
                                        <p:tav tm="60000">
                                          <p:val>
                                            <p:fltVal val="0.606493"/>
                                          </p:val>
                                        </p:tav>
                                        <p:tav tm="100000">
                                          <p:val>
                                            <p:fltVal val="0.6064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619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99920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3716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2.67933e-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62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99973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1"/>
          <p:cNvSpPr>
            <a:spLocks noChangeShapeType="1"/>
          </p:cNvSpPr>
          <p:nvPr/>
        </p:nvSpPr>
        <p:spPr bwMode="auto">
          <a:xfrm flipH="1">
            <a:off x="947240" y="1086520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70" y="156845"/>
            <a:ext cx="4490085" cy="36493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95425" y="1952625"/>
            <a:ext cx="50342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风能是清洁可再生的能源、我国的分能资源丰富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目前的风力发电机主要由叶面、传动装置、发电机等组</a:t>
            </a:r>
            <a:endParaRPr lang="zh-CN" altLang="en-US" b="1"/>
          </a:p>
          <a:p>
            <a:r>
              <a:rPr lang="zh-CN" altLang="en-US" b="1"/>
              <a:t>叶面需安装在近百米的高空中，难度大、后期的维护成本比较高</a:t>
            </a:r>
            <a:endParaRPr lang="zh-CN" altLang="en-US" b="1"/>
          </a:p>
          <a:p>
            <a:r>
              <a:rPr lang="zh-CN" altLang="en-US" b="1"/>
              <a:t>叶片易对鸟儿造成伤害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30" y="3041650"/>
            <a:ext cx="4627245" cy="348297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4845" y="3272655"/>
            <a:ext cx="318440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5400" b="1" dirty="0">
                <a:solidFill>
                  <a:srgbClr val="0066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作品介绍</a:t>
            </a:r>
            <a:endParaRPr lang="zh-CN" altLang="en-US" sz="5400" b="1" dirty="0">
              <a:solidFill>
                <a:srgbClr val="0066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 txBox="1">
            <a:spLocks noChangeArrowheads="1"/>
          </p:cNvSpPr>
          <p:nvPr/>
        </p:nvSpPr>
        <p:spPr>
          <a:xfrm>
            <a:off x="8306072" y="447973"/>
            <a:ext cx="4099967" cy="6185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卡门涡街现象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2951" y="1382278"/>
            <a:ext cx="6960775" cy="5220580"/>
          </a:xfrm>
          <a:prstGeom prst="rect">
            <a:avLst/>
          </a:prstGeom>
        </p:spPr>
      </p:pic>
      <p:sp>
        <p:nvSpPr>
          <p:cNvPr id="5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utoUpdateAnimBg="0"/>
      <p:bldP spid="4" grpId="1" bldLvl="0" autoUpdateAnimBg="0"/>
      <p:bldP spid="4" grpId="2" bldLvl="0" autoUpdateAnimBg="0"/>
      <p:bldP spid="4" grpId="3" bldLvl="0" autoUpdateAnimBg="0"/>
      <p:bldP spid="4" grpId="4" bldLvl="0" animBg="1" autoUpdateAnimBg="0"/>
      <p:bldP spid="4" grpId="5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 descr="Vortex-street-animation.gif"/>
          <p:cNvPicPr>
            <a:picLocks noChangeAspect="1" noChangeArrowheads="1"/>
          </p:cNvPicPr>
          <p:nvPr/>
        </p:nvPicPr>
        <p:blipFill>
          <a:blip r:link="rId1"/>
          <a:srcRect/>
          <a:stretch>
            <a:fillRect/>
          </a:stretch>
        </p:blipFill>
        <p:spPr bwMode="auto">
          <a:xfrm>
            <a:off x="1604839" y="1834127"/>
            <a:ext cx="7128792" cy="3564396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9143607" y="375965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latin typeface="华文中宋" panose="02010600040101010101" pitchFamily="2" charset="-122"/>
                <a:ea typeface="华文中宋" panose="02010600040101010101" pitchFamily="2" charset="-122"/>
              </a:rPr>
              <a:t>卡门涡街原理</a:t>
            </a:r>
            <a:endParaRPr lang="zh-CN" altLang="en-US" sz="4000" b="0" cap="none" spc="0" dirty="0">
              <a:ln w="0"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92" y="1155606"/>
            <a:ext cx="5904656" cy="5904656"/>
          </a:xfrm>
          <a:prstGeom prst="rect">
            <a:avLst/>
          </a:prstGeom>
        </p:spPr>
      </p:pic>
      <p:sp>
        <p:nvSpPr>
          <p:cNvPr id="5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1"/>
          <p:cNvSpPr>
            <a:spLocks noChangeShapeType="1"/>
          </p:cNvSpPr>
          <p:nvPr/>
        </p:nvSpPr>
        <p:spPr bwMode="auto">
          <a:xfrm flipH="1">
            <a:off x="956765" y="1096045"/>
            <a:ext cx="10801201" cy="0"/>
          </a:xfrm>
          <a:prstGeom prst="line">
            <a:avLst/>
          </a:prstGeom>
          <a:noFill/>
          <a:ln w="19050" cap="flat" cmpd="sng">
            <a:solidFill>
              <a:schemeClr val="folHlink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3" r="22621"/>
          <a:stretch>
            <a:fillRect/>
          </a:stretch>
        </p:blipFill>
        <p:spPr bwMode="auto">
          <a:xfrm>
            <a:off x="6213351" y="1672109"/>
            <a:ext cx="634135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22342"/>
          <a:stretch>
            <a:fillRect/>
          </a:stretch>
        </p:blipFill>
        <p:spPr bwMode="auto">
          <a:xfrm>
            <a:off x="236687" y="1672109"/>
            <a:ext cx="5517500" cy="49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229575" y="231949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1">
                    <a:lumMod val="50000"/>
                    <a:lumOff val="5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装置原理图</a:t>
            </a:r>
            <a:endParaRPr lang="zh-CN" altLang="en-US" sz="6000" dirty="0">
              <a:solidFill>
                <a:schemeClr val="accent1">
                  <a:lumMod val="50000"/>
                  <a:lumOff val="5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PA" val="v5.2.4"/>
  <p:tag name="KSO_WM_UNIT_DIAGRAM_MODELTYPE" val="flashPicture"/>
  <p:tag name="KSO_WM_UNIT_VALUE" val="896*89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9_1*ζ_h_d*1_2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3.xml><?xml version="1.0" encoding="utf-8"?>
<p:tagLst xmlns:p="http://schemas.openxmlformats.org/presentationml/2006/main">
  <p:tag name="PA" val="v5.2.4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9_1*ζ_h_d*1_3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4.xml><?xml version="1.0" encoding="utf-8"?>
<p:tagLst xmlns:p="http://schemas.openxmlformats.org/presentationml/2006/main">
  <p:tag name="PA" val="v5.2.4"/>
  <p:tag name="RESOURCELIBID_ANIM" val="557083"/>
  <p:tag name="KSO_WM_UNIT_DIAGRAM_MODELTYPE" val="flashPicture"/>
  <p:tag name="KSO_WM_UNIT_VALUE" val="750*75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9_1*ζ_h_d*1_1_1"/>
  <p:tag name="KSO_WM_TEMPLATE_CATEGORY" val="mixed"/>
  <p:tag name="KSO_WM_TEMPLATE_INDEX" val="20199739"/>
  <p:tag name="KSO_WM_UNIT_LAYERLEVEL" val="1_1_1"/>
  <p:tag name="KSO_WM_TAG_VERSION" val="1.0"/>
  <p:tag name="KSO_WM_BEAUTIFY_FLAG" val="#wm#"/>
  <p:tag name="KSO_WM_UNIT_FLASH_PICTURE_RATE" val="2"/>
</p:tagLst>
</file>

<file path=ppt/tags/tag15.xml><?xml version="1.0" encoding="utf-8"?>
<p:tagLst xmlns:p="http://schemas.openxmlformats.org/presentationml/2006/main">
  <p:tag name="KSO_WM_UNIT_FLASH_PICTURE_TYPE" val="1"/>
</p:tagLst>
</file>

<file path=ppt/tags/tag1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303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501B"/>
      </a:accent1>
      <a:accent2>
        <a:srgbClr val="67A319"/>
      </a:accent2>
      <a:accent3>
        <a:srgbClr val="0B501B"/>
      </a:accent3>
      <a:accent4>
        <a:srgbClr val="67A319"/>
      </a:accent4>
      <a:accent5>
        <a:srgbClr val="0B501B"/>
      </a:accent5>
      <a:accent6>
        <a:srgbClr val="67A319"/>
      </a:accent6>
      <a:hlink>
        <a:srgbClr val="0B501B"/>
      </a:hlink>
      <a:folHlink>
        <a:srgbClr val="67A31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WPS 演示</Application>
  <PresentationFormat>自定义</PresentationFormat>
  <Paragraphs>123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微软雅黑</vt:lpstr>
      <vt:lpstr>华文楷体</vt:lpstr>
      <vt:lpstr>华文仿宋</vt:lpstr>
      <vt:lpstr>Times New Roman</vt:lpstr>
      <vt:lpstr>楷体</vt:lpstr>
      <vt:lpstr>华文中宋</vt:lpstr>
      <vt:lpstr>华文行楷</vt:lpstr>
      <vt:lpstr>League Gothic Regular</vt:lpstr>
      <vt:lpstr>Lato Regular</vt:lpstr>
      <vt:lpstr>Gill Sans</vt:lpstr>
      <vt:lpstr>FontAwesome</vt:lpstr>
      <vt:lpstr>华文新魏</vt:lpstr>
      <vt:lpstr>汉仪陆行繁</vt:lpstr>
      <vt:lpstr>Arial Unicode MS</vt:lpstr>
      <vt:lpstr>Calibri Light</vt:lpstr>
      <vt:lpstr>AMGDT</vt:lpstr>
      <vt:lpstr>Lato</vt:lpstr>
      <vt:lpstr>Gill Sans MT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新能源</dc:title>
  <dc:creator/>
  <cp:keywords>www.1ppt.com</cp:keywords>
  <cp:lastModifiedBy>展缓</cp:lastModifiedBy>
  <cp:revision>14</cp:revision>
  <dcterms:created xsi:type="dcterms:W3CDTF">2016-12-17T11:20:00Z</dcterms:created>
  <dcterms:modified xsi:type="dcterms:W3CDTF">2019-08-14T08:07:53Z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